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9"/>
  </p:notesMasterIdLst>
  <p:sldIdLst>
    <p:sldId id="359" r:id="rId2"/>
    <p:sldId id="369" r:id="rId3"/>
    <p:sldId id="336" r:id="rId4"/>
    <p:sldId id="340" r:id="rId5"/>
    <p:sldId id="378" r:id="rId6"/>
    <p:sldId id="380" r:id="rId7"/>
    <p:sldId id="365" r:id="rId8"/>
  </p:sldIdLst>
  <p:sldSz cx="9144000" cy="5143500" type="screen16x9"/>
  <p:notesSz cx="6858000" cy="9144000"/>
  <p:embeddedFontLst>
    <p:embeddedFont>
      <p:font typeface="Source Sans Pro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9CC37C-F6BE-4921-8901-D61C056E257A}">
  <a:tblStyle styleId="{FE9CC37C-F6BE-4921-8901-D61C056E25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90"/>
    <p:restoredTop sz="95603"/>
  </p:normalViewPr>
  <p:slideViewPr>
    <p:cSldViewPr snapToGrid="0" snapToObjects="1">
      <p:cViewPr>
        <p:scale>
          <a:sx n="140" d="100"/>
          <a:sy n="140" d="100"/>
        </p:scale>
        <p:origin x="-1110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1"/>
              <c:layout>
                <c:manualLayout>
                  <c:x val="-4.1497519170049617E-2"/>
                  <c:y val="5.1529790660225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910239061795221E-2"/>
                  <c:y val="-5.797101449275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476319350473612E-2"/>
                  <c:y val="5.15297906602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672079386558412E-2"/>
                  <c:y val="-5.1529790660225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931438881371219E-2"/>
                  <c:y val="5.797101449275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238159675236806E-2"/>
                  <c:y val="-5.1529790660225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889039242219216E-2"/>
                  <c:y val="5.475040257648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063599458728011E-2"/>
                  <c:y val="-5.797101449275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7889039242219216E-2"/>
                  <c:y val="5.1529790660225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6084799278304013E-2"/>
                  <c:y val="-5.797101449275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'[VIP Consolidado.xlsx]Hoja1 (2)'!$U$4:$U$15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'[VIP Consolidado.xlsx]Hoja1 (2)'!$W$4:$W$15</c:f>
              <c:numCache>
                <c:formatCode>_-* #,##0_-;\-* #,##0_-;_-* "-"??_-;_-@_-</c:formatCode>
                <c:ptCount val="12"/>
                <c:pt idx="0">
                  <c:v>6424</c:v>
                </c:pt>
                <c:pt idx="1">
                  <c:v>4544</c:v>
                </c:pt>
                <c:pt idx="2">
                  <c:v>4869</c:v>
                </c:pt>
                <c:pt idx="3">
                  <c:v>5499</c:v>
                </c:pt>
                <c:pt idx="4">
                  <c:v>5405</c:v>
                </c:pt>
                <c:pt idx="5">
                  <c:v>4555</c:v>
                </c:pt>
                <c:pt idx="6">
                  <c:v>3478</c:v>
                </c:pt>
                <c:pt idx="7">
                  <c:v>3388</c:v>
                </c:pt>
                <c:pt idx="8">
                  <c:v>2815</c:v>
                </c:pt>
                <c:pt idx="9">
                  <c:v>2796</c:v>
                </c:pt>
                <c:pt idx="10">
                  <c:v>2806</c:v>
                </c:pt>
                <c:pt idx="11">
                  <c:v>3389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654208"/>
        <c:axId val="264672384"/>
      </c:lineChart>
      <c:catAx>
        <c:axId val="26465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264672384"/>
        <c:crosses val="autoZero"/>
        <c:auto val="1"/>
        <c:lblAlgn val="ctr"/>
        <c:lblOffset val="100"/>
        <c:noMultiLvlLbl val="0"/>
      </c:catAx>
      <c:valAx>
        <c:axId val="264672384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crossAx val="264654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069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Shape 26" descr="marco.pn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DD0A4D5-6858-6C42-8258-E1BE2DBB3D67}"/>
              </a:ext>
            </a:extLst>
          </p:cNvPr>
          <p:cNvSpPr/>
          <p:nvPr userDrawn="1"/>
        </p:nvSpPr>
        <p:spPr>
          <a:xfrm>
            <a:off x="-25" y="0"/>
            <a:ext cx="9144025" cy="1320125"/>
          </a:xfrm>
          <a:prstGeom prst="rect">
            <a:avLst/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29085" y="1423283"/>
            <a:ext cx="6893781" cy="7315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3600" dirty="0" smtClean="0">
                <a:solidFill>
                  <a:schemeClr val="tx1"/>
                </a:solidFill>
              </a:rPr>
              <a:t>Tarjeta VIP</a:t>
            </a: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Resultado de imagen para tarjeta vip proc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212609"/>
            <a:ext cx="3547897" cy="19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SERVICIO AL CLIENTE </a:t>
            </a:r>
            <a:r>
              <a:rPr lang="en" dirty="0" smtClean="0"/>
              <a:t>– Radiografía 2018</a:t>
            </a:r>
            <a:endParaRPr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83" y="1562099"/>
            <a:ext cx="1385452" cy="265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203723"/>
              </p:ext>
            </p:extLst>
          </p:nvPr>
        </p:nvGraphicFramePr>
        <p:xfrm>
          <a:off x="784747" y="1496646"/>
          <a:ext cx="5622878" cy="27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317011" y="4226177"/>
            <a:ext cx="526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accent3"/>
                </a:solidFill>
              </a:rPr>
              <a:t>Total tarjetas vendidas año 2018:  </a:t>
            </a:r>
            <a:r>
              <a:rPr lang="es-MX" sz="1000" b="1" u="sng" dirty="0" smtClean="0">
                <a:solidFill>
                  <a:schemeClr val="accent3"/>
                </a:solidFill>
              </a:rPr>
              <a:t>49.968</a:t>
            </a:r>
            <a:r>
              <a:rPr lang="es-MX" sz="1000" b="1" dirty="0" smtClean="0">
                <a:solidFill>
                  <a:schemeClr val="accent3"/>
                </a:solidFill>
              </a:rPr>
              <a:t> </a:t>
            </a:r>
            <a:endParaRPr lang="es-MX" sz="1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1320125"/>
            <a:ext cx="9144000" cy="382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SERVICIO AL CLIENTE </a:t>
            </a:r>
            <a:r>
              <a:rPr lang="en" dirty="0" smtClean="0"/>
              <a:t>– </a:t>
            </a:r>
            <a:r>
              <a:rPr lang="en" dirty="0" smtClean="0"/>
              <a:t>Comparativo </a:t>
            </a:r>
            <a:endParaRPr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6" y="1375187"/>
            <a:ext cx="2982035" cy="179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08" y="1375187"/>
            <a:ext cx="2941092" cy="179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6" y="3265558"/>
            <a:ext cx="2982035" cy="179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" y="1375187"/>
            <a:ext cx="2982035" cy="179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8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320125"/>
            <a:ext cx="9144000" cy="382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SERVICIO AL CLIENTE – </a:t>
            </a:r>
            <a:r>
              <a:rPr lang="en" dirty="0" smtClean="0"/>
              <a:t>Ranking de venta x teatro</a:t>
            </a:r>
            <a:endParaRPr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51349"/>
              </p:ext>
            </p:extLst>
          </p:nvPr>
        </p:nvGraphicFramePr>
        <p:xfrm>
          <a:off x="7353864" y="1847559"/>
          <a:ext cx="1275019" cy="2819594"/>
        </p:xfrm>
        <a:graphic>
          <a:graphicData uri="http://schemas.openxmlformats.org/drawingml/2006/table">
            <a:tbl>
              <a:tblPr/>
              <a:tblGrid>
                <a:gridCol w="691041"/>
                <a:gridCol w="583978"/>
              </a:tblGrid>
              <a:tr h="1533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ene-19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Sabana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514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Américas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lbertus Medium"/>
                      </a:endParaRP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449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Tintal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341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Occidente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296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Iwana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293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Suba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276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Villavo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273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Bima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251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Imax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248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Palatino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244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Salitre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234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Bulevar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196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Tunal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179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Plazuela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145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Unisur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60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E6C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Terminal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52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5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TOTAL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lbertus Extra Bold"/>
                        </a:rPr>
                        <a:t>4051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49873"/>
              </p:ext>
            </p:extLst>
          </p:nvPr>
        </p:nvGraphicFramePr>
        <p:xfrm>
          <a:off x="5555909" y="1847559"/>
          <a:ext cx="1284453" cy="2779704"/>
        </p:xfrm>
        <a:graphic>
          <a:graphicData uri="http://schemas.openxmlformats.org/drawingml/2006/table">
            <a:tbl>
              <a:tblPr/>
              <a:tblGrid>
                <a:gridCol w="697274"/>
                <a:gridCol w="587179"/>
              </a:tblGrid>
              <a:tr h="1544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dic-18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Plazuela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389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Bulevar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339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C7E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Américas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324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Iwana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305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80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Villavo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257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Unisur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226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Terminal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223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Salitre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221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Bima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212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Suba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206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Imax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179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Sabana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176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Tintal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162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D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Occidente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119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Palatino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30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E6C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Tunal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21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544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TOTAL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lbertus Extra Bold"/>
                        </a:rPr>
                        <a:t>3389</a:t>
                      </a:r>
                    </a:p>
                  </a:txBody>
                  <a:tcPr marL="7354" marR="7354" marT="7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96981"/>
              </p:ext>
            </p:extLst>
          </p:nvPr>
        </p:nvGraphicFramePr>
        <p:xfrm>
          <a:off x="959618" y="1988250"/>
          <a:ext cx="1384051" cy="2633418"/>
        </p:xfrm>
        <a:graphic>
          <a:graphicData uri="http://schemas.openxmlformats.org/drawingml/2006/table">
            <a:tbl>
              <a:tblPr/>
              <a:tblGrid>
                <a:gridCol w="751143"/>
                <a:gridCol w="632908"/>
              </a:tblGrid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Américas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5238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Bima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Tintal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4064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Sabana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4031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680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Palatino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3746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9DC81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Villavo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3705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DD82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Salitre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3418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0E283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Alamos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3371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Imax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2949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Iwana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2804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Suba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2791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Occidente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2463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Tunal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97D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Bulevar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1948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679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Plazuela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Unisur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754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776D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Terminal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463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TOTAL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49968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10200" y="1453438"/>
            <a:ext cx="1282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TOTAL AÑO 2018</a:t>
            </a:r>
            <a:endParaRPr lang="es-MX" sz="1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885327" y="1453438"/>
            <a:ext cx="4842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TOTAL ÚLTIMOS 3 MESES</a:t>
            </a:r>
            <a:endParaRPr lang="es-MX" sz="12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29821"/>
              </p:ext>
            </p:extLst>
          </p:nvPr>
        </p:nvGraphicFramePr>
        <p:xfrm>
          <a:off x="3958966" y="1841955"/>
          <a:ext cx="1226068" cy="2779713"/>
        </p:xfrm>
        <a:graphic>
          <a:graphicData uri="http://schemas.openxmlformats.org/drawingml/2006/table">
            <a:tbl>
              <a:tblPr/>
              <a:tblGrid>
                <a:gridCol w="664510"/>
                <a:gridCol w="561558"/>
              </a:tblGrid>
              <a:tr h="2737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nov-18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Bulevar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412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Americas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293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480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Plazuela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228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82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Salitre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225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Iwana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216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Bima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216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Villavo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210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Sabana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162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Unisur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162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Suba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149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Tintal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143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Imax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140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Terminal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136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Occidente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70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Palatino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28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736D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Tunal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16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47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lbertus Medium"/>
                        </a:rPr>
                        <a:t>TOTAL 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2806</a:t>
                      </a:r>
                    </a:p>
                  </a:txBody>
                  <a:tcPr marL="7019" marR="7019" marT="701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3958966" y="4176166"/>
            <a:ext cx="1226068" cy="1638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5555908" y="4176166"/>
            <a:ext cx="1284453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7353863" y="3420990"/>
            <a:ext cx="1275019" cy="1638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3958966" y="4317168"/>
            <a:ext cx="1226068" cy="1638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5555908" y="4328566"/>
            <a:ext cx="1284454" cy="1524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7353864" y="3875890"/>
            <a:ext cx="1275018" cy="1638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3958966" y="4019168"/>
            <a:ext cx="1226068" cy="1638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5555908" y="4019168"/>
            <a:ext cx="1284453" cy="1638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"/>
          <p:cNvSpPr/>
          <p:nvPr/>
        </p:nvSpPr>
        <p:spPr>
          <a:xfrm>
            <a:off x="7353863" y="2479245"/>
            <a:ext cx="1275020" cy="1638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61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29085" y="1293630"/>
            <a:ext cx="6893781" cy="9382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3600" dirty="0" smtClean="0">
                <a:solidFill>
                  <a:schemeClr val="tx1"/>
                </a:solidFill>
              </a:rPr>
              <a:t>Digitalización menús</a:t>
            </a: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Resultado de imagen para digital + ic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45" y="2163645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4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hape 93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REDES SOCIALES</a:t>
            </a:r>
            <a:endParaRPr dirty="0"/>
          </a:p>
        </p:txBody>
      </p:sp>
      <p:pic>
        <p:nvPicPr>
          <p:cNvPr id="6146" name="Picture 2" descr="C:\Users\mercadeo\Desktop\Pantall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5" y="0"/>
            <a:ext cx="665344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29085" y="2105671"/>
            <a:ext cx="6893781" cy="9382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4000" dirty="0" smtClean="0">
                <a:solidFill>
                  <a:schemeClr val="tx1"/>
                </a:solidFill>
              </a:rPr>
              <a:t>Gracias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23253</TotalTime>
  <Words>202</Words>
  <Application>Microsoft Office PowerPoint</Application>
  <PresentationFormat>Presentación en pantalla (16:9)</PresentationFormat>
  <Paragraphs>161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Albertus Medium</vt:lpstr>
      <vt:lpstr>Albertus Extra Bold</vt:lpstr>
      <vt:lpstr>Source Sans Pro</vt:lpstr>
      <vt:lpstr>Calibri</vt:lpstr>
      <vt:lpstr>Montserrat</vt:lpstr>
      <vt:lpstr>Gremio template</vt:lpstr>
      <vt:lpstr>Tarjeta VIP</vt:lpstr>
      <vt:lpstr>SERVICIO AL CLIENTE – Radiografía 2018</vt:lpstr>
      <vt:lpstr>SERVICIO AL CLIENTE – Comparativo </vt:lpstr>
      <vt:lpstr>SERVICIO AL CLIENTE – Ranking de venta x teatro</vt:lpstr>
      <vt:lpstr>Digitalización menús</vt:lpstr>
      <vt:lpstr>REDES SOCIALES</vt:lpstr>
      <vt:lpstr>Gracias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Mercadeo</dc:creator>
  <cp:lastModifiedBy>Mercadeo</cp:lastModifiedBy>
  <cp:revision>264</cp:revision>
  <dcterms:modified xsi:type="dcterms:W3CDTF">2019-02-05T14:40:52Z</dcterms:modified>
</cp:coreProperties>
</file>